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8" r:id="rId19"/>
    <p:sldId id="319" r:id="rId20"/>
    <p:sldId id="323" r:id="rId21"/>
    <p:sldId id="320" r:id="rId22"/>
    <p:sldId id="321" r:id="rId23"/>
    <p:sldId id="322" r:id="rId24"/>
    <p:sldId id="301" r:id="rId25"/>
    <p:sldId id="269" r:id="rId26"/>
    <p:sldId id="316" r:id="rId27"/>
    <p:sldId id="317" r:id="rId28"/>
    <p:sldId id="315" r:id="rId29"/>
    <p:sldId id="29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4" autoAdjust="0"/>
    <p:restoredTop sz="95470" autoAdjust="0"/>
  </p:normalViewPr>
  <p:slideViewPr>
    <p:cSldViewPr snapToGrid="0" snapToObjects="1">
      <p:cViewPr>
        <p:scale>
          <a:sx n="95" d="100"/>
          <a:sy n="95" d="100"/>
        </p:scale>
        <p:origin x="1784" y="152"/>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Stopped running update on </a:t>
            </a:r>
            <a:r>
              <a:rPr lang="en-US" dirty="0" err="1" smtClean="0"/>
              <a:t>sorr</a:t>
            </a:r>
            <a:r>
              <a:rPr lang="en-US" dirty="0" smtClean="0"/>
              <a:t> = 0.5</a:t>
            </a:r>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18</a:t>
            </a:fld>
            <a:endParaRPr lang="en-US"/>
          </a:p>
        </p:txBody>
      </p:sp>
    </p:spTree>
    <p:extLst>
      <p:ext uri="{BB962C8B-B14F-4D97-AF65-F5344CB8AC3E}">
        <p14:creationId xmlns:p14="http://schemas.microsoft.com/office/powerpoint/2010/main" val="9014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8" Type="http://schemas.openxmlformats.org/officeDocument/2006/relationships/image" Target="../media/image36.jpeg"/><Relationship Id="rId9" Type="http://schemas.openxmlformats.org/officeDocument/2006/relationships/image" Target="../media/image37.tiff"/><Relationship Id="rId10" Type="http://schemas.openxmlformats.org/officeDocument/2006/relationships/image" Target="../media/image38.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p>
        </p:txBody>
      </p:sp>
      <p:pic>
        <p:nvPicPr>
          <p:cNvPr id="44" name="Picture 43"/>
          <p:cNvPicPr>
            <a:picLocks/>
          </p:cNvPicPr>
          <p:nvPr/>
        </p:nvPicPr>
        <p:blipFill>
          <a:blip r:embed="rId3">
            <a:extLst>
              <a:ext uri="{28A0092B-C50C-407E-A947-70E740481C1C}">
                <a14:useLocalDpi xmlns:a14="http://schemas.microsoft.com/office/drawing/2010/main" val="0"/>
              </a:ext>
            </a:extLst>
          </a:blip>
          <a:stretch>
            <a:fillRect/>
          </a:stretch>
        </p:blipFill>
        <p:spPr>
          <a:xfrm>
            <a:off x="1314389" y="3561136"/>
            <a:ext cx="2466000" cy="1260000"/>
          </a:xfrm>
          <a:prstGeom prst="rect">
            <a:avLst/>
          </a:prstGeom>
        </p:spPr>
      </p:pic>
      <p:pic>
        <p:nvPicPr>
          <p:cNvPr id="45" name="Picture 44"/>
          <p:cNvPicPr>
            <a:picLocks/>
          </p:cNvPicPr>
          <p:nvPr/>
        </p:nvPicPr>
        <p:blipFill>
          <a:blip r:embed="rId4">
            <a:extLst>
              <a:ext uri="{28A0092B-C50C-407E-A947-70E740481C1C}">
                <a14:useLocalDpi xmlns:a14="http://schemas.microsoft.com/office/drawing/2010/main" val="0"/>
              </a:ext>
            </a:extLst>
          </a:blip>
          <a:stretch>
            <a:fillRect/>
          </a:stretch>
        </p:blipFill>
        <p:spPr>
          <a:xfrm>
            <a:off x="3806720" y="3561136"/>
            <a:ext cx="2466000" cy="1260000"/>
          </a:xfrm>
          <a:prstGeom prst="rect">
            <a:avLst/>
          </a:prstGeom>
        </p:spPr>
      </p:pic>
      <p:pic>
        <p:nvPicPr>
          <p:cNvPr id="46" name="Picture 45"/>
          <p:cNvPicPr>
            <a:picLocks/>
          </p:cNvPicPr>
          <p:nvPr/>
        </p:nvPicPr>
        <p:blipFill>
          <a:blip r:embed="rId5">
            <a:extLst>
              <a:ext uri="{28A0092B-C50C-407E-A947-70E740481C1C}">
                <a14:useLocalDpi xmlns:a14="http://schemas.microsoft.com/office/drawing/2010/main" val="0"/>
              </a:ext>
            </a:extLst>
          </a:blip>
          <a:stretch>
            <a:fillRect/>
          </a:stretch>
        </p:blipFill>
        <p:spPr>
          <a:xfrm>
            <a:off x="6297622" y="3561136"/>
            <a:ext cx="2466000" cy="1260000"/>
          </a:xfrm>
          <a:prstGeom prst="rect">
            <a:avLst/>
          </a:prstGeom>
        </p:spPr>
      </p:pic>
      <p:pic>
        <p:nvPicPr>
          <p:cNvPr id="47" name="Picture 46"/>
          <p:cNvPicPr>
            <a:picLocks/>
          </p:cNvPicPr>
          <p:nvPr/>
        </p:nvPicPr>
        <p:blipFill>
          <a:blip r:embed="rId6">
            <a:extLst>
              <a:ext uri="{28A0092B-C50C-407E-A947-70E740481C1C}">
                <a14:useLocalDpi xmlns:a14="http://schemas.microsoft.com/office/drawing/2010/main" val="0"/>
              </a:ext>
            </a:extLst>
          </a:blip>
          <a:stretch>
            <a:fillRect/>
          </a:stretch>
        </p:blipFill>
        <p:spPr>
          <a:xfrm>
            <a:off x="1314389" y="4835093"/>
            <a:ext cx="2466000" cy="1260000"/>
          </a:xfrm>
          <a:prstGeom prst="rect">
            <a:avLst/>
          </a:prstGeom>
        </p:spPr>
      </p:pic>
      <p:pic>
        <p:nvPicPr>
          <p:cNvPr id="48" name="Picture 47"/>
          <p:cNvPicPr>
            <a:picLocks/>
          </p:cNvPicPr>
          <p:nvPr/>
        </p:nvPicPr>
        <p:blipFill>
          <a:blip r:embed="rId7">
            <a:extLst>
              <a:ext uri="{28A0092B-C50C-407E-A947-70E740481C1C}">
                <a14:useLocalDpi xmlns:a14="http://schemas.microsoft.com/office/drawing/2010/main" val="0"/>
              </a:ext>
            </a:extLst>
          </a:blip>
          <a:stretch>
            <a:fillRect/>
          </a:stretch>
        </p:blipFill>
        <p:spPr>
          <a:xfrm>
            <a:off x="3806720" y="4835093"/>
            <a:ext cx="2466000" cy="1260000"/>
          </a:xfrm>
          <a:prstGeom prst="rect">
            <a:avLst/>
          </a:prstGeom>
        </p:spPr>
      </p:pic>
      <p:pic>
        <p:nvPicPr>
          <p:cNvPr id="49" name="Picture 48"/>
          <p:cNvPicPr>
            <a:picLocks/>
          </p:cNvPicPr>
          <p:nvPr/>
        </p:nvPicPr>
        <p:blipFill>
          <a:blip r:embed="rId8">
            <a:extLst>
              <a:ext uri="{28A0092B-C50C-407E-A947-70E740481C1C}">
                <a14:useLocalDpi xmlns:a14="http://schemas.microsoft.com/office/drawing/2010/main" val="0"/>
              </a:ext>
            </a:extLst>
          </a:blip>
          <a:stretch>
            <a:fillRect/>
          </a:stretch>
        </p:blipFill>
        <p:spPr>
          <a:xfrm>
            <a:off x="6297622" y="4835093"/>
            <a:ext cx="2466000" cy="1260000"/>
          </a:xfrm>
          <a:prstGeom prst="rect">
            <a:avLst/>
          </a:prstGeom>
        </p:spPr>
      </p:pic>
      <p:pic>
        <p:nvPicPr>
          <p:cNvPr id="6" name="Picture 5"/>
          <p:cNvPicPr>
            <a:picLocks/>
          </p:cNvPicPr>
          <p:nvPr/>
        </p:nvPicPr>
        <p:blipFill>
          <a:blip r:embed="rId9"/>
          <a:stretch>
            <a:fillRect/>
          </a:stretch>
        </p:blipFill>
        <p:spPr>
          <a:xfrm>
            <a:off x="1314389" y="2283578"/>
            <a:ext cx="2466000" cy="1260000"/>
          </a:xfrm>
          <a:prstGeom prst="rect">
            <a:avLst/>
          </a:prstGeom>
        </p:spPr>
      </p:pic>
      <p:pic>
        <p:nvPicPr>
          <p:cNvPr id="7" name="Picture 6"/>
          <p:cNvPicPr>
            <a:picLocks/>
          </p:cNvPicPr>
          <p:nvPr/>
        </p:nvPicPr>
        <p:blipFill>
          <a:blip r:embed="rId9"/>
          <a:stretch>
            <a:fillRect/>
          </a:stretch>
        </p:blipFill>
        <p:spPr>
          <a:xfrm>
            <a:off x="3806720" y="2283578"/>
            <a:ext cx="2466000" cy="1260000"/>
          </a:xfrm>
          <a:prstGeom prst="rect">
            <a:avLst/>
          </a:prstGeom>
        </p:spPr>
      </p:pic>
      <p:pic>
        <p:nvPicPr>
          <p:cNvPr id="8" name="Picture 7"/>
          <p:cNvPicPr>
            <a:picLocks/>
          </p:cNvPicPr>
          <p:nvPr/>
        </p:nvPicPr>
        <p:blipFill>
          <a:blip r:embed="rId10"/>
          <a:stretch>
            <a:fillRect/>
          </a:stretch>
        </p:blipFill>
        <p:spPr>
          <a:xfrm>
            <a:off x="6297622" y="2283578"/>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p>
        </p:txBody>
      </p:sp>
      <p:sp>
        <p:nvSpPr>
          <p:cNvPr id="7" name="Rectangle 6"/>
          <p:cNvSpPr/>
          <p:nvPr/>
        </p:nvSpPr>
        <p:spPr>
          <a:xfrm>
            <a:off x="2985247" y="2918012"/>
            <a:ext cx="4585447" cy="19632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grpSp>
        <p:nvGrpSpPr>
          <p:cNvPr id="5" name="Group 4"/>
          <p:cNvGrpSpPr/>
          <p:nvPr/>
        </p:nvGrpSpPr>
        <p:grpSpPr>
          <a:xfrm>
            <a:off x="342900" y="1651490"/>
            <a:ext cx="8458200" cy="338554"/>
            <a:chOff x="342900" y="1812131"/>
            <a:chExt cx="8458200" cy="338554"/>
          </a:xfrm>
        </p:grpSpPr>
        <p:sp>
          <p:nvSpPr>
            <p:cNvPr id="6" name="TextBox 5"/>
            <p:cNvSpPr txBox="1"/>
            <p:nvPr/>
          </p:nvSpPr>
          <p:spPr>
            <a:xfrm>
              <a:off x="342900" y="1812131"/>
              <a:ext cx="8458200" cy="338554"/>
            </a:xfrm>
            <a:prstGeom prst="rect">
              <a:avLst/>
            </a:prstGeom>
            <a:noFill/>
          </p:spPr>
          <p:txBody>
            <a:bodyPr wrap="square" rtlCol="0">
              <a:spAutoFit/>
            </a:bodyPr>
            <a:lstStyle/>
            <a:p>
              <a:r>
                <a:rPr lang="en-US" sz="1600" dirty="0" smtClean="0">
                  <a:solidFill>
                    <a:srgbClr val="000000"/>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14174"/>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000000"/>
                </a:solidFill>
              </a:rPr>
              <a:t>CPPI allows an investor to maintain exposure to the upside potential of a risky asset while providing a capital guarantee against downside risk</a:t>
            </a:r>
            <a:r>
              <a:rPr lang="en-US" dirty="0" smtClean="0">
                <a:solidFill>
                  <a:srgbClr val="000000"/>
                </a:solidFill>
              </a:rPr>
              <a:t>.</a:t>
            </a:r>
            <a:endParaRPr lang="en-US" dirty="0">
              <a:solidFill>
                <a:srgbClr val="000000"/>
              </a:solidFill>
            </a:endParaRPr>
          </a:p>
        </p:txBody>
      </p:sp>
      <p:grpSp>
        <p:nvGrpSpPr>
          <p:cNvPr id="9" name="Group 8"/>
          <p:cNvGrpSpPr/>
          <p:nvPr/>
        </p:nvGrpSpPr>
        <p:grpSpPr>
          <a:xfrm>
            <a:off x="342900" y="2577230"/>
            <a:ext cx="8458200" cy="338554"/>
            <a:chOff x="342900" y="1812131"/>
            <a:chExt cx="8458200" cy="338554"/>
          </a:xfrm>
        </p:grpSpPr>
        <p:sp>
          <p:nvSpPr>
            <p:cNvPr id="10" name="TextBox 9"/>
            <p:cNvSpPr txBox="1"/>
            <p:nvPr/>
          </p:nvSpPr>
          <p:spPr>
            <a:xfrm>
              <a:off x="342900" y="1812131"/>
              <a:ext cx="8458200" cy="338554"/>
            </a:xfrm>
            <a:prstGeom prst="rect">
              <a:avLst/>
            </a:prstGeom>
            <a:noFill/>
          </p:spPr>
          <p:txBody>
            <a:bodyPr wrap="square" rtlCol="0">
              <a:spAutoFit/>
            </a:bodyPr>
            <a:lstStyle/>
            <a:p>
              <a:r>
                <a:rPr lang="en-US" sz="1600" dirty="0" smtClean="0">
                  <a:solidFill>
                    <a:srgbClr val="000000"/>
                  </a:solidFill>
                  <a:latin typeface="Arial" charset="0"/>
                </a:rPr>
                <a:t>Approach</a:t>
              </a: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Rectangle 11"/>
              <p:cNvSpPr/>
              <p:nvPr/>
            </p:nvSpPr>
            <p:spPr>
              <a:xfrm>
                <a:off x="342900" y="2915783"/>
                <a:ext cx="8801100" cy="2441246"/>
              </a:xfrm>
              <a:prstGeom prst="rect">
                <a:avLst/>
              </a:prstGeom>
            </p:spPr>
            <p:txBody>
              <a:bodyPr wrap="square">
                <a:spAutoFit/>
              </a:bodyPr>
              <a:lstStyle/>
              <a:p>
                <a:pPr marL="285750" indent="-285750">
                  <a:spcBef>
                    <a:spcPts val="600"/>
                  </a:spcBef>
                  <a:buFont typeface="Arial" charset="0"/>
                  <a:buChar char="•"/>
                </a:pPr>
                <a:r>
                  <a:rPr lang="en-US" dirty="0" smtClean="0">
                    <a:solidFill>
                      <a:srgbClr val="000000"/>
                    </a:solidFill>
                  </a:rPr>
                  <a:t>At time t, Portfolio Value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𝑉</m:t>
                        </m:r>
                      </m:e>
                      <m:sub>
                        <m:r>
                          <a:rPr lang="en-US" i="1">
                            <a:solidFill>
                              <a:srgbClr val="000000"/>
                            </a:solidFill>
                            <a:latin typeface="Cambria Math" charset="0"/>
                          </a:rPr>
                          <m:t>𝑡</m:t>
                        </m:r>
                      </m:sub>
                    </m:sSub>
                  </m:oMath>
                </a14:m>
                <a:r>
                  <a:rPr lang="en-US" dirty="0" smtClean="0">
                    <a:solidFill>
                      <a:srgbClr val="000000"/>
                    </a:solidFill>
                  </a:rPr>
                  <a:t>  </a:t>
                </a:r>
              </a:p>
              <a:p>
                <a:pPr marL="285750" indent="-285750">
                  <a:spcBef>
                    <a:spcPts val="600"/>
                  </a:spcBef>
                  <a:buFont typeface="Arial" charset="0"/>
                  <a:buChar char="•"/>
                </a:pPr>
                <a:r>
                  <a:rPr lang="en-US" dirty="0" smtClean="0">
                    <a:solidFill>
                      <a:srgbClr val="000000"/>
                    </a:solidFill>
                  </a:rPr>
                  <a:t>Floor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𝐹</m:t>
                        </m:r>
                      </m:e>
                      <m:sub>
                        <m:r>
                          <a:rPr lang="en-US" i="1">
                            <a:solidFill>
                              <a:srgbClr val="000000"/>
                            </a:solidFill>
                            <a:latin typeface="Cambria Math" charset="0"/>
                          </a:rPr>
                          <m:t>𝑡</m:t>
                        </m:r>
                      </m:sub>
                    </m:sSub>
                  </m:oMath>
                </a14:m>
                <a:r>
                  <a:rPr lang="en-US" dirty="0" smtClean="0">
                    <a:solidFill>
                      <a:srgbClr val="000000"/>
                    </a:solidFill>
                  </a:rPr>
                  <a:t> calculated by NPV of monthly withdraw</a:t>
                </a:r>
              </a:p>
              <a:p>
                <a:pPr marL="285750" indent="-285750">
                  <a:spcBef>
                    <a:spcPts val="600"/>
                  </a:spcBef>
                  <a:buFont typeface="Arial" charset="0"/>
                  <a:buChar char="•"/>
                </a:pPr>
                <a:r>
                  <a:rPr lang="en-US" dirty="0" smtClean="0">
                    <a:solidFill>
                      <a:srgbClr val="000000"/>
                    </a:solidFill>
                  </a:rPr>
                  <a:t>Cushion Value </a:t>
                </a:r>
                <a14:m>
                  <m:oMath xmlns:m="http://schemas.openxmlformats.org/officeDocument/2006/math">
                    <m:sSub>
                      <m:sSubPr>
                        <m:ctrlPr>
                          <a:rPr lang="en-US" b="0" i="1" smtClean="0">
                            <a:solidFill>
                              <a:srgbClr val="000000"/>
                            </a:solidFill>
                            <a:latin typeface="Cambria Math" charset="0"/>
                          </a:rPr>
                        </m:ctrlPr>
                      </m:sSubPr>
                      <m:e>
                        <m:r>
                          <a:rPr lang="en-US" b="0" i="1" smtClean="0">
                            <a:solidFill>
                              <a:srgbClr val="000000"/>
                            </a:solidFill>
                            <a:latin typeface="Cambria Math" charset="0"/>
                          </a:rPr>
                          <m:t>𝐶</m:t>
                        </m:r>
                      </m:e>
                      <m:sub>
                        <m:r>
                          <a:rPr lang="en-US" b="0" i="1" smtClean="0">
                            <a:solidFill>
                              <a:srgbClr val="000000"/>
                            </a:solidFill>
                            <a:latin typeface="Cambria Math" charset="0"/>
                          </a:rPr>
                          <m:t>𝑡</m:t>
                        </m:r>
                      </m:sub>
                    </m:sSub>
                    <m:r>
                      <a:rPr lang="en-US" b="0" i="1" smtClean="0">
                        <a:solidFill>
                          <a:srgbClr val="000000"/>
                        </a:solidFill>
                        <a:latin typeface="Cambria Math" charset="0"/>
                      </a:rPr>
                      <m:t>=</m:t>
                    </m:r>
                    <m:sSub>
                      <m:sSubPr>
                        <m:ctrlPr>
                          <a:rPr lang="en-US" b="0" i="1" smtClean="0">
                            <a:solidFill>
                              <a:srgbClr val="000000"/>
                            </a:solidFill>
                            <a:latin typeface="Cambria Math" charset="0"/>
                          </a:rPr>
                        </m:ctrlPr>
                      </m:sSubPr>
                      <m:e>
                        <m:r>
                          <a:rPr lang="en-US" b="0" i="1" smtClean="0">
                            <a:solidFill>
                              <a:srgbClr val="000000"/>
                            </a:solidFill>
                            <a:latin typeface="Cambria Math" charset="0"/>
                          </a:rPr>
                          <m:t>𝑉</m:t>
                        </m:r>
                      </m:e>
                      <m:sub>
                        <m:r>
                          <a:rPr lang="en-US" b="0" i="1" smtClean="0">
                            <a:solidFill>
                              <a:srgbClr val="000000"/>
                            </a:solidFill>
                            <a:latin typeface="Cambria Math" charset="0"/>
                          </a:rPr>
                          <m:t>𝑡</m:t>
                        </m:r>
                      </m:sub>
                    </m:sSub>
                    <m:r>
                      <a:rPr lang="en-US" b="0" i="1" smtClean="0">
                        <a:solidFill>
                          <a:srgbClr val="000000"/>
                        </a:solidFill>
                        <a:latin typeface="Cambria Math" charset="0"/>
                      </a:rPr>
                      <m:t>−</m:t>
                    </m:r>
                    <m:sSub>
                      <m:sSubPr>
                        <m:ctrlPr>
                          <a:rPr lang="en-US" b="0" i="1" smtClean="0">
                            <a:solidFill>
                              <a:srgbClr val="000000"/>
                            </a:solidFill>
                            <a:latin typeface="Cambria Math" charset="0"/>
                          </a:rPr>
                        </m:ctrlPr>
                      </m:sSubPr>
                      <m:e>
                        <m:r>
                          <a:rPr lang="en-US" b="0" i="1" smtClean="0">
                            <a:solidFill>
                              <a:srgbClr val="000000"/>
                            </a:solidFill>
                            <a:latin typeface="Cambria Math" charset="0"/>
                          </a:rPr>
                          <m:t>𝐹</m:t>
                        </m:r>
                      </m:e>
                      <m:sub>
                        <m:r>
                          <a:rPr lang="en-US" b="0" i="1" smtClean="0">
                            <a:solidFill>
                              <a:srgbClr val="000000"/>
                            </a:solidFill>
                            <a:latin typeface="Cambria Math" charset="0"/>
                          </a:rPr>
                          <m:t>𝑡</m:t>
                        </m:r>
                      </m:sub>
                    </m:sSub>
                  </m:oMath>
                </a14:m>
                <a:r>
                  <a:rPr lang="en-US" baseline="-25000" dirty="0" smtClean="0">
                    <a:solidFill>
                      <a:srgbClr val="000000"/>
                    </a:solidFill>
                  </a:rPr>
                  <a:t> </a:t>
                </a:r>
                <a:endParaRPr lang="en-US" dirty="0" smtClean="0">
                  <a:solidFill>
                    <a:srgbClr val="000000"/>
                  </a:solidFill>
                </a:endParaRPr>
              </a:p>
              <a:p>
                <a:pPr marL="285750" indent="-285750">
                  <a:spcBef>
                    <a:spcPts val="600"/>
                  </a:spcBef>
                  <a:buFont typeface="Arial" charset="0"/>
                  <a:buChar char="•"/>
                </a:pPr>
                <a:r>
                  <a:rPr lang="en-US" dirty="0" smtClean="0">
                    <a:solidFill>
                      <a:srgbClr val="000000"/>
                    </a:solidFill>
                  </a:rPr>
                  <a:t>When Cushion Value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𝐶</m:t>
                        </m:r>
                      </m:e>
                      <m:sub>
                        <m:r>
                          <a:rPr lang="en-US" i="1">
                            <a:solidFill>
                              <a:srgbClr val="000000"/>
                            </a:solidFill>
                            <a:latin typeface="Cambria Math" charset="0"/>
                          </a:rPr>
                          <m:t>𝑡</m:t>
                        </m:r>
                      </m:sub>
                    </m:sSub>
                    <m:r>
                      <a:rPr lang="en-US" b="0" i="0" smtClean="0">
                        <a:solidFill>
                          <a:srgbClr val="000000"/>
                        </a:solidFill>
                        <a:latin typeface="Cambria Math" charset="0"/>
                      </a:rPr>
                      <m:t>&gt;0</m:t>
                    </m:r>
                  </m:oMath>
                </a14:m>
                <a:r>
                  <a:rPr lang="en-US" dirty="0" smtClean="0">
                    <a:solidFill>
                      <a:srgbClr val="000000"/>
                    </a:solidFill>
                  </a:rPr>
                  <a:t>, we invest total amount </a:t>
                </a:r>
                <a14:m>
                  <m:oMath xmlns:m="http://schemas.openxmlformats.org/officeDocument/2006/math">
                    <m:sSub>
                      <m:sSubPr>
                        <m:ctrlPr>
                          <a:rPr lang="en-US" i="1" smtClean="0">
                            <a:solidFill>
                              <a:srgbClr val="000000"/>
                            </a:solidFill>
                            <a:latin typeface="Cambria Math" charset="0"/>
                          </a:rPr>
                        </m:ctrlPr>
                      </m:sSubPr>
                      <m:e>
                        <m:r>
                          <a:rPr lang="en-US" b="0" i="1" smtClean="0">
                            <a:solidFill>
                              <a:srgbClr val="000000"/>
                            </a:solidFill>
                            <a:latin typeface="Cambria Math" charset="0"/>
                          </a:rPr>
                          <m:t>𝑒</m:t>
                        </m:r>
                      </m:e>
                      <m:sub>
                        <m:r>
                          <a:rPr lang="en-US" b="0" i="1" smtClean="0">
                            <a:solidFill>
                              <a:srgbClr val="000000"/>
                            </a:solidFill>
                            <a:latin typeface="Cambria Math" charset="0"/>
                          </a:rPr>
                          <m:t>𝑡</m:t>
                        </m:r>
                      </m:sub>
                    </m:sSub>
                    <m:r>
                      <a:rPr lang="en-US" b="0" i="1" smtClean="0">
                        <a:solidFill>
                          <a:srgbClr val="000000"/>
                        </a:solidFill>
                        <a:latin typeface="Cambria Math" charset="0"/>
                      </a:rPr>
                      <m:t>=</m:t>
                    </m:r>
                    <m:r>
                      <a:rPr lang="en-US" b="0" i="1" smtClean="0">
                        <a:solidFill>
                          <a:srgbClr val="000000"/>
                        </a:solidFill>
                        <a:latin typeface="Cambria Math" charset="0"/>
                      </a:rPr>
                      <m:t>𝑚</m:t>
                    </m:r>
                    <m:sSub>
                      <m:sSubPr>
                        <m:ctrlPr>
                          <a:rPr lang="en-US" i="1">
                            <a:solidFill>
                              <a:srgbClr val="000000"/>
                            </a:solidFill>
                            <a:latin typeface="Cambria Math" charset="0"/>
                          </a:rPr>
                        </m:ctrlPr>
                      </m:sSubPr>
                      <m:e>
                        <m:r>
                          <a:rPr lang="en-US" i="1">
                            <a:solidFill>
                              <a:srgbClr val="000000"/>
                            </a:solidFill>
                            <a:latin typeface="Cambria Math" charset="0"/>
                          </a:rPr>
                          <m:t>𝐶</m:t>
                        </m:r>
                      </m:e>
                      <m:sub>
                        <m:r>
                          <a:rPr lang="en-US" i="1">
                            <a:solidFill>
                              <a:srgbClr val="000000"/>
                            </a:solidFill>
                            <a:latin typeface="Cambria Math" charset="0"/>
                          </a:rPr>
                          <m:t>𝑡</m:t>
                        </m:r>
                      </m:sub>
                    </m:sSub>
                  </m:oMath>
                </a14:m>
                <a:r>
                  <a:rPr lang="en-US" dirty="0" smtClean="0">
                    <a:solidFill>
                      <a:srgbClr val="000000"/>
                    </a:solidFill>
                  </a:rPr>
                  <a:t> in equity</a:t>
                </a:r>
              </a:p>
              <a:p>
                <a:pPr marL="285750" indent="-285750">
                  <a:spcBef>
                    <a:spcPts val="600"/>
                  </a:spcBef>
                  <a:buFont typeface="Arial" charset="0"/>
                  <a:buChar char="•"/>
                </a:pPr>
                <a14:m>
                  <m:oMath xmlns:m="http://schemas.openxmlformats.org/officeDocument/2006/math">
                    <m:r>
                      <a:rPr lang="en-US" b="0" i="1" dirty="0" smtClean="0">
                        <a:solidFill>
                          <a:srgbClr val="000000"/>
                        </a:solidFill>
                        <a:latin typeface="Cambria Math" charset="0"/>
                      </a:rPr>
                      <m:t>𝑚</m:t>
                    </m:r>
                  </m:oMath>
                </a14:m>
                <a:r>
                  <a:rPr lang="en-US" dirty="0" smtClean="0">
                    <a:solidFill>
                      <a:srgbClr val="000000"/>
                    </a:solidFill>
                  </a:rPr>
                  <a:t> is a nonnegative constant measured by inverse of max historical equity return; higher </a:t>
                </a:r>
                <a14:m>
                  <m:oMath xmlns:m="http://schemas.openxmlformats.org/officeDocument/2006/math">
                    <m:r>
                      <a:rPr lang="en-US" i="1" dirty="0" smtClean="0">
                        <a:solidFill>
                          <a:srgbClr val="000000"/>
                        </a:solidFill>
                        <a:latin typeface="Cambria Math" charset="0"/>
                      </a:rPr>
                      <m:t>𝑚</m:t>
                    </m:r>
                  </m:oMath>
                </a14:m>
                <a:r>
                  <a:rPr lang="en-US" dirty="0" smtClean="0">
                    <a:solidFill>
                      <a:srgbClr val="000000"/>
                    </a:solidFill>
                  </a:rPr>
                  <a:t> </a:t>
                </a:r>
                <a:r>
                  <a:rPr lang="en-US" dirty="0" smtClean="0">
                    <a:solidFill>
                      <a:srgbClr val="000000"/>
                    </a:solidFill>
                    <a:sym typeface="Wingdings"/>
                  </a:rPr>
                  <a:t> higher amount invested in equity </a:t>
                </a:r>
                <a:r>
                  <a:rPr lang="en-US" dirty="0">
                    <a:solidFill>
                      <a:srgbClr val="000000"/>
                    </a:solidFill>
                    <a:sym typeface="Wingdings"/>
                  </a:rPr>
                  <a:t> </a:t>
                </a:r>
                <a:r>
                  <a:rPr lang="en-US" dirty="0" smtClean="0">
                    <a:solidFill>
                      <a:srgbClr val="000000"/>
                    </a:solidFill>
                    <a:sym typeface="Wingdings"/>
                  </a:rPr>
                  <a:t>higher risk exposure</a:t>
                </a:r>
                <a:endParaRPr lang="en-US" dirty="0" smtClean="0">
                  <a:solidFill>
                    <a:srgbClr val="000000"/>
                  </a:solidFill>
                </a:endParaRPr>
              </a:p>
              <a:p>
                <a:pPr marL="285750" indent="-285750">
                  <a:spcBef>
                    <a:spcPts val="600"/>
                  </a:spcBef>
                  <a:buFont typeface="Arial" charset="0"/>
                  <a:buChar char="•"/>
                </a:pPr>
                <a:r>
                  <a:rPr lang="en-US" dirty="0" smtClean="0">
                    <a:solidFill>
                      <a:srgbClr val="000000"/>
                    </a:solidFill>
                  </a:rPr>
                  <a:t>The iteration </a:t>
                </a:r>
                <a14:m>
                  <m:oMath xmlns:m="http://schemas.openxmlformats.org/officeDocument/2006/math">
                    <m:sSub>
                      <m:sSubPr>
                        <m:ctrlPr>
                          <a:rPr lang="en-US" b="0" i="1" smtClean="0">
                            <a:solidFill>
                              <a:srgbClr val="000000"/>
                            </a:solidFill>
                            <a:latin typeface="Cambria Math" charset="0"/>
                          </a:rPr>
                        </m:ctrlPr>
                      </m:sSubPr>
                      <m:e>
                        <m:r>
                          <a:rPr lang="en-US" b="0" i="1" smtClean="0">
                            <a:solidFill>
                              <a:srgbClr val="000000"/>
                            </a:solidFill>
                            <a:latin typeface="Cambria Math" charset="0"/>
                          </a:rPr>
                          <m:t>𝑉</m:t>
                        </m:r>
                      </m:e>
                      <m:sub>
                        <m:r>
                          <a:rPr lang="en-US" b="0" i="1" smtClean="0">
                            <a:solidFill>
                              <a:srgbClr val="000000"/>
                            </a:solidFill>
                            <a:latin typeface="Cambria Math" charset="0"/>
                          </a:rPr>
                          <m:t>𝑡</m:t>
                        </m:r>
                        <m:r>
                          <a:rPr lang="en-US" b="0" i="1" smtClean="0">
                            <a:solidFill>
                              <a:srgbClr val="000000"/>
                            </a:solidFill>
                            <a:latin typeface="Cambria Math" charset="0"/>
                          </a:rPr>
                          <m:t>+1</m:t>
                        </m:r>
                      </m:sub>
                    </m:sSub>
                    <m:r>
                      <a:rPr lang="en-US" b="0" i="1" smtClean="0">
                        <a:solidFill>
                          <a:srgbClr val="000000"/>
                        </a:solidFill>
                        <a:latin typeface="Cambria Math" charset="0"/>
                      </a:rPr>
                      <m:t>=</m:t>
                    </m:r>
                    <m:sSub>
                      <m:sSubPr>
                        <m:ctrlPr>
                          <a:rPr lang="en-US" b="0" i="1" smtClean="0">
                            <a:solidFill>
                              <a:srgbClr val="000000"/>
                            </a:solidFill>
                            <a:latin typeface="Cambria Math" charset="0"/>
                          </a:rPr>
                        </m:ctrlPr>
                      </m:sSubPr>
                      <m:e>
                        <m:r>
                          <a:rPr lang="en-US" b="0" i="1" smtClean="0">
                            <a:solidFill>
                              <a:srgbClr val="000000"/>
                            </a:solidFill>
                            <a:latin typeface="Cambria Math" charset="0"/>
                          </a:rPr>
                          <m:t>𝑉</m:t>
                        </m:r>
                      </m:e>
                      <m:sub>
                        <m:r>
                          <a:rPr lang="en-US" b="0" i="1" smtClean="0">
                            <a:solidFill>
                              <a:srgbClr val="000000"/>
                            </a:solidFill>
                            <a:latin typeface="Cambria Math" charset="0"/>
                          </a:rPr>
                          <m:t>𝑡</m:t>
                        </m:r>
                      </m:sub>
                    </m:sSub>
                    <m:r>
                      <a:rPr lang="en-US" b="0" i="0" smtClean="0">
                        <a:solidFill>
                          <a:srgbClr val="000000"/>
                        </a:solidFill>
                        <a:latin typeface="Cambria Math" charset="0"/>
                      </a:rPr>
                      <m:t>+</m:t>
                    </m:r>
                    <m:sSub>
                      <m:sSubPr>
                        <m:ctrlPr>
                          <a:rPr lang="en-US" i="1">
                            <a:solidFill>
                              <a:srgbClr val="000000"/>
                            </a:solidFill>
                            <a:latin typeface="Cambria Math" charset="0"/>
                          </a:rPr>
                        </m:ctrlPr>
                      </m:sSubPr>
                      <m:e>
                        <m:r>
                          <a:rPr lang="en-US" i="1">
                            <a:solidFill>
                              <a:srgbClr val="000000"/>
                            </a:solidFill>
                            <a:latin typeface="Cambria Math" charset="0"/>
                          </a:rPr>
                          <m:t>𝑒</m:t>
                        </m:r>
                      </m:e>
                      <m:sub>
                        <m:r>
                          <a:rPr lang="en-US" i="1">
                            <a:solidFill>
                              <a:srgbClr val="000000"/>
                            </a:solidFill>
                            <a:latin typeface="Cambria Math" charset="0"/>
                          </a:rPr>
                          <m:t>𝑡</m:t>
                        </m:r>
                      </m:sub>
                    </m:sSub>
                    <m:r>
                      <a:rPr lang="en-US" i="1" smtClean="0">
                        <a:solidFill>
                          <a:srgbClr val="000000"/>
                        </a:solidFill>
                        <a:latin typeface="Cambria Math" charset="0"/>
                        <a:ea typeface="Cambria Math" charset="0"/>
                        <a:cs typeface="Cambria Math" charset="0"/>
                      </a:rPr>
                      <m:t>×</m:t>
                    </m:r>
                    <m:sSub>
                      <m:sSubPr>
                        <m:ctrlPr>
                          <a:rPr lang="en-US"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𝑟</m:t>
                        </m:r>
                      </m:e>
                      <m:sub>
                        <m:sSub>
                          <m:sSubPr>
                            <m:ctrlPr>
                              <a:rPr lang="en-US" b="0"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𝑒</m:t>
                            </m:r>
                          </m:e>
                          <m:sub>
                            <m:r>
                              <a:rPr lang="en-US" b="0" i="1" smtClean="0">
                                <a:solidFill>
                                  <a:srgbClr val="000000"/>
                                </a:solidFill>
                                <a:latin typeface="Cambria Math" charset="0"/>
                                <a:ea typeface="Cambria Math" charset="0"/>
                                <a:cs typeface="Cambria Math" charset="0"/>
                              </a:rPr>
                              <m:t>𝑡</m:t>
                            </m:r>
                          </m:sub>
                        </m:sSub>
                      </m:sub>
                    </m:sSub>
                    <m:r>
                      <a:rPr lang="en-US" b="0" i="1" smtClean="0">
                        <a:solidFill>
                          <a:srgbClr val="000000"/>
                        </a:solidFill>
                        <a:latin typeface="Cambria Math" charset="0"/>
                        <a:ea typeface="Cambria Math" charset="0"/>
                        <a:cs typeface="Cambria Math" charset="0"/>
                      </a:rPr>
                      <m:t>+</m:t>
                    </m:r>
                    <m:d>
                      <m:dPr>
                        <m:ctrlPr>
                          <a:rPr lang="en-US" b="0" i="1" smtClean="0">
                            <a:solidFill>
                              <a:srgbClr val="000000"/>
                            </a:solidFill>
                            <a:latin typeface="Cambria Math" charset="0"/>
                            <a:ea typeface="Cambria Math" charset="0"/>
                            <a:cs typeface="Cambria Math" charset="0"/>
                          </a:rPr>
                        </m:ctrlPr>
                      </m:dPr>
                      <m:e>
                        <m:sSub>
                          <m:sSubPr>
                            <m:ctrlPr>
                              <a:rPr lang="en-US" b="0"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𝑉</m:t>
                            </m:r>
                          </m:e>
                          <m:sub>
                            <m:r>
                              <a:rPr lang="en-US" b="0" i="1" smtClean="0">
                                <a:solidFill>
                                  <a:srgbClr val="000000"/>
                                </a:solidFill>
                                <a:latin typeface="Cambria Math" charset="0"/>
                                <a:ea typeface="Cambria Math" charset="0"/>
                                <a:cs typeface="Cambria Math" charset="0"/>
                              </a:rPr>
                              <m:t>𝑡</m:t>
                            </m:r>
                          </m:sub>
                        </m:sSub>
                        <m:r>
                          <a:rPr lang="en-US"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𝑒</m:t>
                            </m:r>
                          </m:e>
                          <m:sub>
                            <m:r>
                              <a:rPr lang="en-US" b="0" i="1" smtClean="0">
                                <a:solidFill>
                                  <a:srgbClr val="000000"/>
                                </a:solidFill>
                                <a:latin typeface="Cambria Math" charset="0"/>
                                <a:ea typeface="Cambria Math" charset="0"/>
                                <a:cs typeface="Cambria Math" charset="0"/>
                              </a:rPr>
                              <m:t>𝑡</m:t>
                            </m:r>
                          </m:sub>
                        </m:sSub>
                      </m:e>
                    </m:d>
                    <m:r>
                      <a:rPr lang="en-US"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𝑟</m:t>
                        </m:r>
                      </m:e>
                      <m:sub>
                        <m:sSub>
                          <m:sSubPr>
                            <m:ctrlPr>
                              <a:rPr lang="en-US" b="0" i="1" smtClean="0">
                                <a:solidFill>
                                  <a:srgbClr val="000000"/>
                                </a:solidFill>
                                <a:latin typeface="Cambria Math"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𝐹𝐼</m:t>
                            </m:r>
                          </m:e>
                          <m:sub>
                            <m:r>
                              <a:rPr lang="en-US" b="0" i="1" smtClean="0">
                                <a:solidFill>
                                  <a:srgbClr val="000000"/>
                                </a:solidFill>
                                <a:latin typeface="Cambria Math" charset="0"/>
                                <a:ea typeface="Cambria Math" charset="0"/>
                                <a:cs typeface="Cambria Math" charset="0"/>
                              </a:rPr>
                              <m:t>𝑡</m:t>
                            </m:r>
                          </m:sub>
                        </m:sSub>
                      </m:sub>
                    </m:sSub>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𝑚𝑜𝑛𝑡h𝑙𝑦</m:t>
                    </m:r>
                    <m:r>
                      <a:rPr lang="en-US" b="0" i="1"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𝑤𝑖𝑡h𝑑𝑟𝑎𝑤</m:t>
                    </m:r>
                  </m:oMath>
                </a14:m>
                <a:endParaRPr lang="en-US" dirty="0" smtClean="0">
                  <a:solidFill>
                    <a:srgbClr val="0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2900" y="2915783"/>
                <a:ext cx="8801100" cy="2441246"/>
              </a:xfrm>
              <a:prstGeom prst="rect">
                <a:avLst/>
              </a:prstGeom>
              <a:blipFill rotWithShape="0">
                <a:blip r:embed="rId2"/>
                <a:stretch>
                  <a:fillRect l="-416" t="-1247" b="-16708"/>
                </a:stretch>
              </a:blipFill>
            </p:spPr>
            <p:txBody>
              <a:bodyPr/>
              <a:lstStyle/>
              <a:p>
                <a:r>
                  <a:rPr lang="en-US">
                    <a:noFill/>
                  </a:rPr>
                  <a:t> </a:t>
                </a:r>
              </a:p>
            </p:txBody>
          </p:sp>
        </mc:Fallback>
      </mc:AlternateContent>
      <p:grpSp>
        <p:nvGrpSpPr>
          <p:cNvPr id="18" name="Group 17"/>
          <p:cNvGrpSpPr/>
          <p:nvPr/>
        </p:nvGrpSpPr>
        <p:grpSpPr>
          <a:xfrm>
            <a:off x="342900" y="523457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en-US" sz="1600" dirty="0" smtClean="0">
                  <a:solidFill>
                    <a:srgbClr val="000000"/>
                  </a:solidFill>
                  <a:latin typeface="Arial" charset="0"/>
                </a:rPr>
                <a:t>Measure</a:t>
              </a: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342900" y="5573124"/>
            <a:ext cx="8444484" cy="923330"/>
          </a:xfrm>
          <a:prstGeom prst="rect">
            <a:avLst/>
          </a:prstGeom>
        </p:spPr>
        <p:txBody>
          <a:bodyPr wrap="square">
            <a:spAutoFit/>
          </a:bodyPr>
          <a:lstStyle/>
          <a:p>
            <a:pPr marL="285750" indent="-285750">
              <a:spcBef>
                <a:spcPts val="600"/>
              </a:spcBef>
              <a:buFont typeface="Arial" charset="0"/>
              <a:buChar char="•"/>
            </a:pPr>
            <a:r>
              <a:rPr lang="en-US" dirty="0" smtClean="0">
                <a:solidFill>
                  <a:srgbClr val="000000"/>
                </a:solidFill>
              </a:rPr>
              <a:t>After running 100,000 simulations, a positive mean portfolio value by time of retirement shows CPPI a stable strategy with limited downside risk and chance in bullish market.</a:t>
            </a:r>
            <a:endParaRPr lang="en-US" dirty="0">
              <a:solidFill>
                <a:srgbClr val="000000"/>
              </a:solidFill>
            </a:endParaRPr>
          </a:p>
        </p:txBody>
      </p:sp>
    </p:spTree>
    <p:extLst>
      <p:ext uri="{BB962C8B-B14F-4D97-AF65-F5344CB8AC3E}">
        <p14:creationId xmlns:p14="http://schemas.microsoft.com/office/powerpoint/2010/main" val="1969923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6" name="Picture 5"/>
          <p:cNvPicPr>
            <a:picLocks noChangeAspect="1"/>
          </p:cNvPicPr>
          <p:nvPr/>
        </p:nvPicPr>
        <p:blipFill>
          <a:blip r:embed="rId2"/>
          <a:stretch>
            <a:fillRect/>
          </a:stretch>
        </p:blipFill>
        <p:spPr>
          <a:xfrm>
            <a:off x="1284586" y="2172475"/>
            <a:ext cx="6568496" cy="40537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a:t>
            </a:r>
            <a:r>
              <a:rPr lang="en-US" sz="1800" smtClean="0"/>
              <a:t>= 0.3</a:t>
            </a:r>
            <a:r>
              <a:rPr lang="en-US" smtClean="0"/>
              <a:t/>
            </a:r>
            <a:br>
              <a:rPr lang="en-US" smtClean="0"/>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9" name="Picture 8"/>
          <p:cNvPicPr>
            <a:picLocks noChangeAspect="1"/>
          </p:cNvPicPr>
          <p:nvPr/>
        </p:nvPicPr>
        <p:blipFill>
          <a:blip r:embed="rId2"/>
          <a:stretch>
            <a:fillRect/>
          </a:stretch>
        </p:blipFill>
        <p:spPr>
          <a:xfrm>
            <a:off x="1290583" y="2172475"/>
            <a:ext cx="6562499" cy="40500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pic>
        <p:nvPicPr>
          <p:cNvPr id="10" name="Picture 9"/>
          <p:cNvPicPr>
            <a:picLocks noChangeAspect="1"/>
          </p:cNvPicPr>
          <p:nvPr/>
        </p:nvPicPr>
        <p:blipFill>
          <a:blip r:embed="rId2"/>
          <a:stretch>
            <a:fillRect/>
          </a:stretch>
        </p:blipFill>
        <p:spPr>
          <a:xfrm>
            <a:off x="1290583" y="2172475"/>
            <a:ext cx="6562499" cy="4050000"/>
          </a:xfrm>
          <a:prstGeom prst="rect">
            <a:avLst/>
          </a:prstGeom>
        </p:spPr>
      </p:pic>
      <p:sp>
        <p:nvSpPr>
          <p:cNvPr id="8" name="Rectangle 7"/>
          <p:cNvSpPr/>
          <p:nvPr/>
        </p:nvSpPr>
        <p:spPr>
          <a:xfrm>
            <a:off x="7071472" y="1584960"/>
            <a:ext cx="1713753" cy="8606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 </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78497514"/>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-0.21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7.90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854289208"/>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18.33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-3.02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27.64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64268813"/>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-2.66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charset="0"/>
                            </a:rPr>
                            <m:t>𝑁</m:t>
                          </m:r>
                        </m:num>
                        <m:den>
                          <m:r>
                            <a:rPr lang="de-DE" b="0" i="1" smtClean="0">
                              <a:solidFill>
                                <a:srgbClr val="323C47"/>
                              </a:solidFill>
                              <a:latin typeface="Cambria Math" charset="0"/>
                            </a:rPr>
                            <m:t>10</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09077"/>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661778"/>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3" name="TextBox 12"/>
          <p:cNvSpPr txBox="1"/>
          <p:nvPr/>
        </p:nvSpPr>
        <p:spPr>
          <a:xfrm>
            <a:off x="342900" y="3131457"/>
            <a:ext cx="8442325" cy="338554"/>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a:solidFill>
                  <a:srgbClr val="323C47"/>
                </a:solidFill>
                <a:latin typeface="Arial" charset="0"/>
              </a:rPr>
              <a:t>N</a:t>
            </a:r>
            <a:r>
              <a:rPr lang="de-DE" sz="1600" i="1"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returns</a:t>
            </a:r>
            <a:r>
              <a:rPr lang="de-DE" sz="1600" dirty="0" smtClean="0">
                <a:solidFill>
                  <a:srgbClr val="323C47"/>
                </a:solidFill>
                <a:latin typeface="Arial" charset="0"/>
              </a:rPr>
              <a:t> in </a:t>
            </a:r>
            <a:r>
              <a:rPr lang="de-DE" sz="1600" dirty="0" err="1" smtClean="0">
                <a:solidFill>
                  <a:srgbClr val="323C47"/>
                </a:solidFill>
                <a:latin typeface="Arial" charset="0"/>
              </a:rPr>
              <a:t>worst</a:t>
            </a:r>
            <a:r>
              <a:rPr lang="de-DE" sz="1600" dirty="0" smtClean="0">
                <a:solidFill>
                  <a:srgbClr val="323C47"/>
                </a:solidFill>
                <a:latin typeface="Arial" charset="0"/>
              </a:rPr>
              <a:t> </a:t>
            </a:r>
            <a:r>
              <a:rPr lang="de-DE" sz="1600" dirty="0" err="1" smtClean="0">
                <a:solidFill>
                  <a:srgbClr val="323C47"/>
                </a:solidFill>
                <a:latin typeface="Arial" charset="0"/>
              </a:rPr>
              <a:t>third</a:t>
            </a:r>
            <a:r>
              <a:rPr lang="de-DE" sz="1600" dirty="0" smtClean="0">
                <a:solidFill>
                  <a:srgbClr val="323C47"/>
                </a:solidFill>
                <a:latin typeface="Arial" charset="0"/>
              </a:rPr>
              <a:t>. </a:t>
            </a:r>
            <a:endParaRPr lang="en-US" sz="1600" dirty="0" smtClean="0">
              <a:solidFill>
                <a:srgbClr val="323C47"/>
              </a:solidFill>
              <a:latin typeface="Arial" charset="0"/>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1412</TotalTime>
  <Words>1189</Words>
  <Application>Microsoft Macintosh PowerPoint</Application>
  <PresentationFormat>On-screen Show (4:3)</PresentationFormat>
  <Paragraphs>350</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183</cp:revision>
  <cp:lastPrinted>2018-11-28T05:27:32Z</cp:lastPrinted>
  <dcterms:created xsi:type="dcterms:W3CDTF">2017-11-09T02:03:55Z</dcterms:created>
  <dcterms:modified xsi:type="dcterms:W3CDTF">2018-11-28T05:28:00Z</dcterms:modified>
</cp:coreProperties>
</file>